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3549410-FC55-46DD-9062-1DF6ACF3FC5D}">
  <a:tblStyle styleId="{E3549410-FC55-46DD-9062-1DF6ACF3FC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48c0ffef88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48c0ffef88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8c0ffef88_1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8c0ffef88_1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8c0ffef88_1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8c0ffef88_1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8c0ffef88_1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8c0ffef88_1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8c0ffef88_1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8c0ffef88_1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8c0ffef88_12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48c0ffef88_1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8c0ffef88_1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8c0ffef88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48c0ffef88_1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8c0ffef88_1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8c0ffef88_12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8c0ffef88_1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8c0ffef88_1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8c0ffef88_1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84510951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84510951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4476546b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4476546b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558750" y="285300"/>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Loan Management System</a:t>
            </a:r>
            <a:endParaRPr/>
          </a:p>
        </p:txBody>
      </p:sp>
      <p:sp>
        <p:nvSpPr>
          <p:cNvPr id="59" name="Google Shape;59;p13"/>
          <p:cNvSpPr txBox="1"/>
          <p:nvPr>
            <p:ph idx="1" type="subTitle"/>
          </p:nvPr>
        </p:nvSpPr>
        <p:spPr>
          <a:xfrm>
            <a:off x="552100" y="1915075"/>
            <a:ext cx="52569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Presentation by Batch 9, Team 4</a:t>
            </a:r>
            <a:endParaRPr sz="2400"/>
          </a:p>
        </p:txBody>
      </p:sp>
      <p:sp>
        <p:nvSpPr>
          <p:cNvPr id="60" name="Google Shape;60;p13"/>
          <p:cNvSpPr txBox="1"/>
          <p:nvPr>
            <p:ph idx="1" type="subTitle"/>
          </p:nvPr>
        </p:nvSpPr>
        <p:spPr>
          <a:xfrm>
            <a:off x="6163875" y="3077450"/>
            <a:ext cx="2751900" cy="17745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2294">
                <a:solidFill>
                  <a:schemeClr val="accent6"/>
                </a:solidFill>
              </a:rPr>
              <a:t>Team Members:</a:t>
            </a:r>
            <a:endParaRPr sz="2294">
              <a:solidFill>
                <a:schemeClr val="accent6"/>
              </a:solidFill>
            </a:endParaRPr>
          </a:p>
          <a:p>
            <a:pPr indent="0" lvl="0" marL="0" rtl="0" algn="ctr">
              <a:spcBef>
                <a:spcPts val="0"/>
              </a:spcBef>
              <a:spcAft>
                <a:spcPts val="0"/>
              </a:spcAft>
              <a:buNone/>
            </a:pPr>
            <a:r>
              <a:t/>
            </a:r>
            <a:endParaRPr sz="1253">
              <a:solidFill>
                <a:schemeClr val="accent6"/>
              </a:solidFill>
            </a:endParaRPr>
          </a:p>
          <a:p>
            <a:pPr indent="0" lvl="0" marL="0" rtl="0" algn="ctr">
              <a:lnSpc>
                <a:spcPct val="100000"/>
              </a:lnSpc>
              <a:spcBef>
                <a:spcPts val="0"/>
              </a:spcBef>
              <a:spcAft>
                <a:spcPts val="0"/>
              </a:spcAft>
              <a:buNone/>
            </a:pPr>
            <a:r>
              <a:rPr lang="en" sz="1800">
                <a:solidFill>
                  <a:schemeClr val="accent6"/>
                </a:solidFill>
              </a:rPr>
              <a:t>Anjan</a:t>
            </a:r>
            <a:endParaRPr sz="1800">
              <a:solidFill>
                <a:schemeClr val="accent6"/>
              </a:solidFill>
            </a:endParaRPr>
          </a:p>
          <a:p>
            <a:pPr indent="0" lvl="0" marL="0" rtl="0" algn="ctr">
              <a:lnSpc>
                <a:spcPct val="100000"/>
              </a:lnSpc>
              <a:spcBef>
                <a:spcPts val="0"/>
              </a:spcBef>
              <a:spcAft>
                <a:spcPts val="0"/>
              </a:spcAft>
              <a:buNone/>
            </a:pPr>
            <a:r>
              <a:rPr lang="en" sz="1800">
                <a:solidFill>
                  <a:schemeClr val="accent6"/>
                </a:solidFill>
              </a:rPr>
              <a:t>Garima Sharma</a:t>
            </a:r>
            <a:endParaRPr sz="1800">
              <a:solidFill>
                <a:schemeClr val="accent6"/>
              </a:solidFill>
            </a:endParaRPr>
          </a:p>
          <a:p>
            <a:pPr indent="0" lvl="0" marL="0" rtl="0" algn="ctr">
              <a:lnSpc>
                <a:spcPct val="100000"/>
              </a:lnSpc>
              <a:spcBef>
                <a:spcPts val="0"/>
              </a:spcBef>
              <a:spcAft>
                <a:spcPts val="0"/>
              </a:spcAft>
              <a:buNone/>
            </a:pPr>
            <a:r>
              <a:rPr lang="en" sz="1800">
                <a:solidFill>
                  <a:schemeClr val="accent6"/>
                </a:solidFill>
              </a:rPr>
              <a:t>Rajat Agarwal</a:t>
            </a:r>
            <a:endParaRPr sz="1800">
              <a:solidFill>
                <a:schemeClr val="accent6"/>
              </a:solidFill>
            </a:endParaRPr>
          </a:p>
          <a:p>
            <a:pPr indent="0" lvl="0" marL="0" rtl="0" algn="ctr">
              <a:lnSpc>
                <a:spcPct val="100000"/>
              </a:lnSpc>
              <a:spcBef>
                <a:spcPts val="0"/>
              </a:spcBef>
              <a:spcAft>
                <a:spcPts val="0"/>
              </a:spcAft>
              <a:buNone/>
            </a:pPr>
            <a:r>
              <a:rPr lang="en" sz="1800">
                <a:solidFill>
                  <a:schemeClr val="accent6"/>
                </a:solidFill>
              </a:rPr>
              <a:t>Subhradeep Maiti</a:t>
            </a:r>
            <a:endParaRPr sz="1800">
              <a:solidFill>
                <a:schemeClr val="accent6"/>
              </a:solidFill>
            </a:endParaRPr>
          </a:p>
          <a:p>
            <a:pPr indent="0" lvl="0" marL="0" rtl="0" algn="ctr">
              <a:lnSpc>
                <a:spcPct val="100000"/>
              </a:lnSpc>
              <a:spcBef>
                <a:spcPts val="0"/>
              </a:spcBef>
              <a:spcAft>
                <a:spcPts val="0"/>
              </a:spcAft>
              <a:buNone/>
            </a:pPr>
            <a:r>
              <a:rPr lang="en" sz="1800">
                <a:solidFill>
                  <a:schemeClr val="accent6"/>
                </a:solidFill>
              </a:rPr>
              <a:t>Sweta Chakravarthi</a:t>
            </a:r>
            <a:endParaRPr sz="180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Integration</a:t>
            </a:r>
            <a:endParaRPr/>
          </a:p>
        </p:txBody>
      </p:sp>
      <p:sp>
        <p:nvSpPr>
          <p:cNvPr id="116" name="Google Shape;116;p22"/>
          <p:cNvSpPr txBox="1"/>
          <p:nvPr>
            <p:ph idx="1" type="body"/>
          </p:nvPr>
        </p:nvSpPr>
        <p:spPr>
          <a:xfrm>
            <a:off x="353350" y="1142075"/>
            <a:ext cx="8520600" cy="66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We used Database-First approach to start with the development process. </a:t>
            </a:r>
            <a:endParaRPr/>
          </a:p>
        </p:txBody>
      </p:sp>
      <p:pic>
        <p:nvPicPr>
          <p:cNvPr id="117" name="Google Shape;117;p22"/>
          <p:cNvPicPr preferRelativeResize="0"/>
          <p:nvPr/>
        </p:nvPicPr>
        <p:blipFill>
          <a:blip r:embed="rId3">
            <a:alphaModFix/>
          </a:blip>
          <a:stretch>
            <a:fillRect/>
          </a:stretch>
        </p:blipFill>
        <p:spPr>
          <a:xfrm>
            <a:off x="603900" y="1676325"/>
            <a:ext cx="8058824" cy="329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Used MOQ for testing framework</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Wrote tests for controllers, services and providers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Checked that the API endpoint returns values expected </a:t>
            </a:r>
            <a:endParaRPr>
              <a:solidFill>
                <a:schemeClr val="dk2"/>
              </a:solidFill>
            </a:endParaRPr>
          </a:p>
        </p:txBody>
      </p:sp>
      <p:pic>
        <p:nvPicPr>
          <p:cNvPr id="124" name="Google Shape;124;p23"/>
          <p:cNvPicPr preferRelativeResize="0"/>
          <p:nvPr/>
        </p:nvPicPr>
        <p:blipFill>
          <a:blip r:embed="rId3">
            <a:alphaModFix/>
          </a:blip>
          <a:stretch>
            <a:fillRect/>
          </a:stretch>
        </p:blipFill>
        <p:spPr>
          <a:xfrm>
            <a:off x="7522475" y="200200"/>
            <a:ext cx="1416775" cy="1416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30" name="Google Shape;130;p24"/>
          <p:cNvSpPr txBox="1"/>
          <p:nvPr>
            <p:ph idx="1" type="body"/>
          </p:nvPr>
        </p:nvSpPr>
        <p:spPr>
          <a:xfrm>
            <a:off x="353350" y="1870900"/>
            <a:ext cx="83199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2"/>
              </a:buClr>
              <a:buSzPts val="1800"/>
              <a:buChar char="●"/>
            </a:pPr>
            <a:r>
              <a:rPr lang="en">
                <a:solidFill>
                  <a:schemeClr val="dk2"/>
                </a:solidFill>
              </a:rPr>
              <a:t>Lack of experience with the given tech stack among team-mates.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Limited time to discuss, assign and work on any given functionality.</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Limited scope for errors and learn from them due to less time.</a:t>
            </a:r>
            <a:endParaRPr>
              <a:solidFill>
                <a:schemeClr val="dk2"/>
              </a:solidFill>
            </a:endParaRPr>
          </a:p>
          <a:p>
            <a:pPr indent="0" lvl="0" marL="457200" rtl="0" algn="just">
              <a:spcBef>
                <a:spcPts val="1200"/>
              </a:spcBef>
              <a:spcAft>
                <a:spcPts val="1200"/>
              </a:spcAft>
              <a:buNone/>
            </a:pPr>
            <a:r>
              <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136" name="Google Shape;136;p25"/>
          <p:cNvSpPr txBox="1"/>
          <p:nvPr>
            <p:ph idx="1" type="body"/>
          </p:nvPr>
        </p:nvSpPr>
        <p:spPr>
          <a:xfrm>
            <a:off x="385250" y="1152475"/>
            <a:ext cx="81735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2"/>
              </a:buClr>
              <a:buSzPts val="1800"/>
              <a:buChar char="●"/>
            </a:pPr>
            <a:r>
              <a:rPr lang="en">
                <a:solidFill>
                  <a:schemeClr val="dk2"/>
                </a:solidFill>
              </a:rPr>
              <a:t>Register functionality can be extended to allow more authorised users to request admin account. This request can be approved by existing admins.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User functionality to display all items that are available or if not available currently, then their tentative date of availability.</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Scope for better and more intuitive user interface.</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Admin functionality to view the total loan amount for all active loans.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Application can utilise machine learning algorithms to suggest items during apply loan process based on user’s past behaviour.</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63775" y="1194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Individual Contribution</a:t>
            </a:r>
            <a:endParaRPr/>
          </a:p>
        </p:txBody>
      </p:sp>
      <p:graphicFrame>
        <p:nvGraphicFramePr>
          <p:cNvPr id="142" name="Google Shape;142;p26"/>
          <p:cNvGraphicFramePr/>
          <p:nvPr/>
        </p:nvGraphicFramePr>
        <p:xfrm>
          <a:off x="1004575" y="766625"/>
          <a:ext cx="3000000" cy="3000000"/>
        </p:xfrm>
        <a:graphic>
          <a:graphicData uri="http://schemas.openxmlformats.org/drawingml/2006/table">
            <a:tbl>
              <a:tblPr>
                <a:noFill/>
                <a:tableStyleId>{E3549410-FC55-46DD-9062-1DF6ACF3FC5D}</a:tableStyleId>
              </a:tblPr>
              <a:tblGrid>
                <a:gridCol w="1703700"/>
                <a:gridCol w="5535300"/>
              </a:tblGrid>
              <a:tr h="381000">
                <a:tc>
                  <a:txBody>
                    <a:bodyPr/>
                    <a:lstStyle/>
                    <a:p>
                      <a:pPr indent="0" lvl="0" marL="0" rtl="0" algn="ctr">
                        <a:spcBef>
                          <a:spcPts val="0"/>
                        </a:spcBef>
                        <a:spcAft>
                          <a:spcPts val="0"/>
                        </a:spcAft>
                        <a:buNone/>
                      </a:pPr>
                      <a:r>
                        <a:rPr b="1" lang="en"/>
                        <a:t>Name</a:t>
                      </a:r>
                      <a:endParaRPr b="1"/>
                    </a:p>
                  </a:txBody>
                  <a:tcPr marT="91425" marB="91425" marR="91425" marL="91425"/>
                </a:tc>
                <a:tc>
                  <a:txBody>
                    <a:bodyPr/>
                    <a:lstStyle/>
                    <a:p>
                      <a:pPr indent="0" lvl="0" marL="0" rtl="0" algn="ctr">
                        <a:spcBef>
                          <a:spcPts val="0"/>
                        </a:spcBef>
                        <a:spcAft>
                          <a:spcPts val="0"/>
                        </a:spcAft>
                        <a:buNone/>
                      </a:pPr>
                      <a:r>
                        <a:rPr b="1" lang="en"/>
                        <a:t>Contribution</a:t>
                      </a:r>
                      <a:endParaRPr b="1"/>
                    </a:p>
                  </a:txBody>
                  <a:tcPr marT="91425" marB="91425" marR="91425" marL="91425"/>
                </a:tc>
              </a:tr>
              <a:tr h="381000">
                <a:tc>
                  <a:txBody>
                    <a:bodyPr/>
                    <a:lstStyle/>
                    <a:p>
                      <a:pPr indent="0" lvl="0" marL="0" rtl="0" algn="ctr">
                        <a:spcBef>
                          <a:spcPts val="0"/>
                        </a:spcBef>
                        <a:spcAft>
                          <a:spcPts val="0"/>
                        </a:spcAft>
                        <a:buNone/>
                      </a:pPr>
                      <a:r>
                        <a:rPr lang="en"/>
                        <a:t>Anjan</a:t>
                      </a:r>
                      <a:endParaRPr/>
                    </a:p>
                  </a:txBody>
                  <a:tcPr marT="91425" marB="91425" marR="91425" marL="91425"/>
                </a:tc>
                <a:tc>
                  <a:txBody>
                    <a:bodyPr/>
                    <a:lstStyle/>
                    <a:p>
                      <a:pPr indent="0" lvl="0" marL="0" rtl="0" algn="l">
                        <a:spcBef>
                          <a:spcPts val="0"/>
                        </a:spcBef>
                        <a:spcAft>
                          <a:spcPts val="0"/>
                        </a:spcAft>
                        <a:buNone/>
                      </a:pPr>
                      <a:r>
                        <a:rPr lang="en"/>
                        <a:t>Database Schema, Customer Management API, Loan Data Management API, Item Data Management API, Employee Apply for Loan API, API to Get Loans and Items by Emp ID, API Testing, Apply Loan UI, Dynamic fetching of categories and materials to UI from backend</a:t>
                      </a:r>
                      <a:endParaRPr/>
                    </a:p>
                  </a:txBody>
                  <a:tcPr marT="91425" marB="91425" marR="91425" marL="91425"/>
                </a:tc>
              </a:tr>
              <a:tr h="381000">
                <a:tc>
                  <a:txBody>
                    <a:bodyPr/>
                    <a:lstStyle/>
                    <a:p>
                      <a:pPr indent="0" lvl="0" marL="0" rtl="0" algn="ctr">
                        <a:spcBef>
                          <a:spcPts val="0"/>
                        </a:spcBef>
                        <a:spcAft>
                          <a:spcPts val="0"/>
                        </a:spcAft>
                        <a:buNone/>
                      </a:pPr>
                      <a:r>
                        <a:rPr lang="en"/>
                        <a:t>Garima</a:t>
                      </a:r>
                      <a:endParaRPr/>
                    </a:p>
                  </a:txBody>
                  <a:tcPr marT="91425" marB="91425" marR="91425" marL="91425"/>
                </a:tc>
                <a:tc>
                  <a:txBody>
                    <a:bodyPr/>
                    <a:lstStyle/>
                    <a:p>
                      <a:pPr indent="0" lvl="0" marL="0" rtl="0" algn="l">
                        <a:spcBef>
                          <a:spcPts val="0"/>
                        </a:spcBef>
                        <a:spcAft>
                          <a:spcPts val="0"/>
                        </a:spcAft>
                        <a:buNone/>
                      </a:pPr>
                      <a:r>
                        <a:rPr lang="en"/>
                        <a:t>Register API, Apply Loan UI, Display Loans and Items UI, Admin Customer Management UI, Admin Loan Data Management UI, Admin Item Data Management UI</a:t>
                      </a:r>
                      <a:endParaRPr/>
                    </a:p>
                  </a:txBody>
                  <a:tcPr marT="91425" marB="91425" marR="91425" marL="91425"/>
                </a:tc>
              </a:tr>
              <a:tr h="381000">
                <a:tc>
                  <a:txBody>
                    <a:bodyPr/>
                    <a:lstStyle/>
                    <a:p>
                      <a:pPr indent="0" lvl="0" marL="0" rtl="0" algn="ctr">
                        <a:spcBef>
                          <a:spcPts val="0"/>
                        </a:spcBef>
                        <a:spcAft>
                          <a:spcPts val="0"/>
                        </a:spcAft>
                        <a:buNone/>
                      </a:pPr>
                      <a:r>
                        <a:rPr lang="en"/>
                        <a:t>Rajat</a:t>
                      </a:r>
                      <a:endParaRPr/>
                    </a:p>
                  </a:txBody>
                  <a:tcPr marT="91425" marB="91425" marR="91425" marL="91425"/>
                </a:tc>
                <a:tc>
                  <a:txBody>
                    <a:bodyPr/>
                    <a:lstStyle/>
                    <a:p>
                      <a:pPr indent="0" lvl="0" marL="0" rtl="0" algn="l">
                        <a:spcBef>
                          <a:spcPts val="0"/>
                        </a:spcBef>
                        <a:spcAft>
                          <a:spcPts val="0"/>
                        </a:spcAft>
                        <a:buNone/>
                      </a:pPr>
                      <a:r>
                        <a:rPr lang="en"/>
                        <a:t>Login API, Register API, Item Data Management API, API Testing, Database Schema</a:t>
                      </a:r>
                      <a:endParaRPr/>
                    </a:p>
                  </a:txBody>
                  <a:tcPr marT="91425" marB="91425" marR="91425" marL="91425"/>
                </a:tc>
              </a:tr>
              <a:tr h="381000">
                <a:tc>
                  <a:txBody>
                    <a:bodyPr/>
                    <a:lstStyle/>
                    <a:p>
                      <a:pPr indent="0" lvl="0" marL="0" rtl="0" algn="ctr">
                        <a:spcBef>
                          <a:spcPts val="0"/>
                        </a:spcBef>
                        <a:spcAft>
                          <a:spcPts val="0"/>
                        </a:spcAft>
                        <a:buNone/>
                      </a:pPr>
                      <a:r>
                        <a:rPr lang="en"/>
                        <a:t>Subhradeep</a:t>
                      </a:r>
                      <a:endParaRPr/>
                    </a:p>
                  </a:txBody>
                  <a:tcPr marT="91425" marB="91425" marR="91425" marL="91425"/>
                </a:tc>
                <a:tc>
                  <a:txBody>
                    <a:bodyPr/>
                    <a:lstStyle/>
                    <a:p>
                      <a:pPr indent="0" lvl="0" marL="0" rtl="0" algn="l">
                        <a:spcBef>
                          <a:spcPts val="0"/>
                        </a:spcBef>
                        <a:spcAft>
                          <a:spcPts val="0"/>
                        </a:spcAft>
                        <a:buNone/>
                      </a:pPr>
                      <a:r>
                        <a:rPr lang="en"/>
                        <a:t>Register UI, Login UI, styling of all pages including- forms and tables</a:t>
                      </a:r>
                      <a:endParaRPr/>
                    </a:p>
                  </a:txBody>
                  <a:tcPr marT="91425" marB="91425" marR="91425" marL="91425"/>
                </a:tc>
              </a:tr>
              <a:tr h="381000">
                <a:tc>
                  <a:txBody>
                    <a:bodyPr/>
                    <a:lstStyle/>
                    <a:p>
                      <a:pPr indent="0" lvl="0" marL="0" rtl="0" algn="ctr">
                        <a:spcBef>
                          <a:spcPts val="0"/>
                        </a:spcBef>
                        <a:spcAft>
                          <a:spcPts val="0"/>
                        </a:spcAft>
                        <a:buNone/>
                      </a:pPr>
                      <a:r>
                        <a:rPr lang="en"/>
                        <a:t>Sweta</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a:solidFill>
                            <a:schemeClr val="dk2"/>
                          </a:solidFill>
                        </a:rPr>
                        <a:t>Admin Customer Management UI, Admin Loan Data Management UI, Admin Item Data Management UI, UI styling</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490250" y="526350"/>
            <a:ext cx="80892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sz="4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Thanks!</a:t>
            </a:r>
            <a:endParaRPr sz="3000"/>
          </a:p>
        </p:txBody>
      </p:sp>
      <p:pic>
        <p:nvPicPr>
          <p:cNvPr descr="Black and white upward shot of Golden Gate Bridge" id="153" name="Google Shape;153;p28"/>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026400" y="174300"/>
            <a:ext cx="31374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graphicFrame>
        <p:nvGraphicFramePr>
          <p:cNvPr id="66" name="Google Shape;66;p14"/>
          <p:cNvGraphicFramePr/>
          <p:nvPr/>
        </p:nvGraphicFramePr>
        <p:xfrm>
          <a:off x="1035800" y="870600"/>
          <a:ext cx="3000000" cy="3000000"/>
        </p:xfrm>
        <a:graphic>
          <a:graphicData uri="http://schemas.openxmlformats.org/drawingml/2006/table">
            <a:tbl>
              <a:tblPr>
                <a:noFill/>
                <a:tableStyleId>{E3549410-FC55-46DD-9062-1DF6ACF3FC5D}</a:tableStyleId>
              </a:tblPr>
              <a:tblGrid>
                <a:gridCol w="1690975"/>
                <a:gridCol w="5199225"/>
              </a:tblGrid>
              <a:tr h="352175">
                <a:tc>
                  <a:txBody>
                    <a:bodyPr/>
                    <a:lstStyle/>
                    <a:p>
                      <a:pPr indent="0" lvl="0" marL="0" rtl="0" algn="ctr">
                        <a:spcBef>
                          <a:spcPts val="0"/>
                        </a:spcBef>
                        <a:spcAft>
                          <a:spcPts val="0"/>
                        </a:spcAft>
                        <a:buNone/>
                      </a:pPr>
                      <a:r>
                        <a:rPr b="1" lang="en" sz="1500"/>
                        <a:t>S. no.</a:t>
                      </a:r>
                      <a:endParaRPr b="1" sz="1500"/>
                    </a:p>
                  </a:txBody>
                  <a:tcPr marT="91425" marB="91425" marR="91425" marL="91425"/>
                </a:tc>
                <a:tc>
                  <a:txBody>
                    <a:bodyPr/>
                    <a:lstStyle/>
                    <a:p>
                      <a:pPr indent="0" lvl="0" marL="0" rtl="0" algn="ctr">
                        <a:spcBef>
                          <a:spcPts val="0"/>
                        </a:spcBef>
                        <a:spcAft>
                          <a:spcPts val="0"/>
                        </a:spcAft>
                        <a:buNone/>
                      </a:pPr>
                      <a:r>
                        <a:rPr b="1" lang="en" sz="1500"/>
                        <a:t>Title</a:t>
                      </a:r>
                      <a:endParaRPr b="1" sz="1500"/>
                    </a:p>
                  </a:txBody>
                  <a:tcPr marT="91425" marB="91425" marR="91425" marL="91425"/>
                </a:tc>
              </a:tr>
              <a:tr h="352175">
                <a:tc>
                  <a:txBody>
                    <a:bodyPr/>
                    <a:lstStyle/>
                    <a:p>
                      <a:pPr indent="0" lvl="0" marL="0" rtl="0" algn="ctr">
                        <a:spcBef>
                          <a:spcPts val="0"/>
                        </a:spcBef>
                        <a:spcAft>
                          <a:spcPts val="0"/>
                        </a:spcAft>
                        <a:buNone/>
                      </a:pPr>
                      <a:r>
                        <a:rPr lang="en" sz="1100"/>
                        <a:t>1</a:t>
                      </a:r>
                      <a:endParaRPr sz="1100"/>
                    </a:p>
                  </a:txBody>
                  <a:tcPr marT="91425" marB="91425" marR="91425" marL="91425"/>
                </a:tc>
                <a:tc>
                  <a:txBody>
                    <a:bodyPr/>
                    <a:lstStyle/>
                    <a:p>
                      <a:pPr indent="0" lvl="0" marL="0" rtl="0" algn="ctr">
                        <a:spcBef>
                          <a:spcPts val="0"/>
                        </a:spcBef>
                        <a:spcAft>
                          <a:spcPts val="0"/>
                        </a:spcAft>
                        <a:buNone/>
                      </a:pPr>
                      <a:r>
                        <a:rPr lang="en" sz="1100"/>
                        <a:t>Project Overview</a:t>
                      </a:r>
                      <a:endParaRPr sz="1100"/>
                    </a:p>
                  </a:txBody>
                  <a:tcPr marT="91425" marB="91425" marR="91425" marL="91425"/>
                </a:tc>
              </a:tr>
              <a:tr h="352175">
                <a:tc>
                  <a:txBody>
                    <a:bodyPr/>
                    <a:lstStyle/>
                    <a:p>
                      <a:pPr indent="0" lvl="0" marL="0" rtl="0" algn="ctr">
                        <a:spcBef>
                          <a:spcPts val="0"/>
                        </a:spcBef>
                        <a:spcAft>
                          <a:spcPts val="0"/>
                        </a:spcAft>
                        <a:buNone/>
                      </a:pPr>
                      <a:r>
                        <a:rPr lang="en" sz="1100"/>
                        <a:t>2</a:t>
                      </a:r>
                      <a:endParaRPr sz="1100"/>
                    </a:p>
                  </a:txBody>
                  <a:tcPr marT="91425" marB="91425" marR="91425" marL="91425"/>
                </a:tc>
                <a:tc>
                  <a:txBody>
                    <a:bodyPr/>
                    <a:lstStyle/>
                    <a:p>
                      <a:pPr indent="0" lvl="0" marL="0" rtl="0" algn="ctr">
                        <a:spcBef>
                          <a:spcPts val="0"/>
                        </a:spcBef>
                        <a:spcAft>
                          <a:spcPts val="0"/>
                        </a:spcAft>
                        <a:buNone/>
                      </a:pPr>
                      <a:r>
                        <a:rPr lang="en" sz="1100"/>
                        <a:t>Project Functionalities</a:t>
                      </a:r>
                      <a:endParaRPr sz="1100"/>
                    </a:p>
                  </a:txBody>
                  <a:tcPr marT="91425" marB="91425" marR="91425" marL="91425"/>
                </a:tc>
              </a:tr>
              <a:tr h="352175">
                <a:tc>
                  <a:txBody>
                    <a:bodyPr/>
                    <a:lstStyle/>
                    <a:p>
                      <a:pPr indent="0" lvl="0" marL="0" rtl="0" algn="ctr">
                        <a:spcBef>
                          <a:spcPts val="0"/>
                        </a:spcBef>
                        <a:spcAft>
                          <a:spcPts val="0"/>
                        </a:spcAft>
                        <a:buNone/>
                      </a:pPr>
                      <a:r>
                        <a:rPr lang="en" sz="1100"/>
                        <a:t>3</a:t>
                      </a:r>
                      <a:endParaRPr sz="1100"/>
                    </a:p>
                  </a:txBody>
                  <a:tcPr marT="91425" marB="91425" marR="91425" marL="91425"/>
                </a:tc>
                <a:tc>
                  <a:txBody>
                    <a:bodyPr/>
                    <a:lstStyle/>
                    <a:p>
                      <a:pPr indent="0" lvl="0" marL="0" rtl="0" algn="ctr">
                        <a:spcBef>
                          <a:spcPts val="0"/>
                        </a:spcBef>
                        <a:spcAft>
                          <a:spcPts val="0"/>
                        </a:spcAft>
                        <a:buNone/>
                      </a:pPr>
                      <a:r>
                        <a:rPr lang="en" sz="1100"/>
                        <a:t>Project Architecture</a:t>
                      </a:r>
                      <a:endParaRPr sz="1100"/>
                    </a:p>
                  </a:txBody>
                  <a:tcPr marT="91425" marB="91425" marR="91425" marL="91425"/>
                </a:tc>
              </a:tr>
              <a:tr h="352175">
                <a:tc>
                  <a:txBody>
                    <a:bodyPr/>
                    <a:lstStyle/>
                    <a:p>
                      <a:pPr indent="0" lvl="0" marL="0" rtl="0" algn="ctr">
                        <a:spcBef>
                          <a:spcPts val="0"/>
                        </a:spcBef>
                        <a:spcAft>
                          <a:spcPts val="0"/>
                        </a:spcAft>
                        <a:buNone/>
                      </a:pPr>
                      <a:r>
                        <a:rPr lang="en" sz="1100"/>
                        <a:t>4</a:t>
                      </a:r>
                      <a:endParaRPr sz="1100"/>
                    </a:p>
                  </a:txBody>
                  <a:tcPr marT="91425" marB="91425" marR="91425" marL="91425"/>
                </a:tc>
                <a:tc>
                  <a:txBody>
                    <a:bodyPr/>
                    <a:lstStyle/>
                    <a:p>
                      <a:pPr indent="0" lvl="0" marL="0" rtl="0" algn="ctr">
                        <a:spcBef>
                          <a:spcPts val="0"/>
                        </a:spcBef>
                        <a:spcAft>
                          <a:spcPts val="0"/>
                        </a:spcAft>
                        <a:buNone/>
                      </a:pPr>
                      <a:r>
                        <a:rPr lang="en" sz="1100"/>
                        <a:t>CodeBase Overview</a:t>
                      </a:r>
                      <a:endParaRPr sz="1100"/>
                    </a:p>
                  </a:txBody>
                  <a:tcPr marT="91425" marB="91425" marR="91425" marL="91425"/>
                </a:tc>
              </a:tr>
              <a:tr h="352175">
                <a:tc>
                  <a:txBody>
                    <a:bodyPr/>
                    <a:lstStyle/>
                    <a:p>
                      <a:pPr indent="0" lvl="0" marL="0" rtl="0" algn="ctr">
                        <a:spcBef>
                          <a:spcPts val="0"/>
                        </a:spcBef>
                        <a:spcAft>
                          <a:spcPts val="0"/>
                        </a:spcAft>
                        <a:buNone/>
                      </a:pPr>
                      <a:r>
                        <a:rPr lang="en" sz="1100"/>
                        <a:t>5</a:t>
                      </a:r>
                      <a:endParaRPr sz="1100"/>
                    </a:p>
                  </a:txBody>
                  <a:tcPr marT="91425" marB="91425" marR="91425" marL="91425"/>
                </a:tc>
                <a:tc>
                  <a:txBody>
                    <a:bodyPr/>
                    <a:lstStyle/>
                    <a:p>
                      <a:pPr indent="0" lvl="0" marL="0" rtl="0" algn="ctr">
                        <a:spcBef>
                          <a:spcPts val="0"/>
                        </a:spcBef>
                        <a:spcAft>
                          <a:spcPts val="0"/>
                        </a:spcAft>
                        <a:buNone/>
                      </a:pPr>
                      <a:r>
                        <a:rPr lang="en" sz="1100"/>
                        <a:t>User Interface</a:t>
                      </a:r>
                      <a:endParaRPr sz="1100"/>
                    </a:p>
                  </a:txBody>
                  <a:tcPr marT="91425" marB="91425" marR="91425" marL="91425"/>
                </a:tc>
              </a:tr>
              <a:tr h="352175">
                <a:tc>
                  <a:txBody>
                    <a:bodyPr/>
                    <a:lstStyle/>
                    <a:p>
                      <a:pPr indent="0" lvl="0" marL="0" rtl="0" algn="ctr">
                        <a:spcBef>
                          <a:spcPts val="0"/>
                        </a:spcBef>
                        <a:spcAft>
                          <a:spcPts val="0"/>
                        </a:spcAft>
                        <a:buNone/>
                      </a:pPr>
                      <a:r>
                        <a:rPr lang="en" sz="1100"/>
                        <a:t>6</a:t>
                      </a:r>
                      <a:endParaRPr sz="1100"/>
                    </a:p>
                  </a:txBody>
                  <a:tcPr marT="91425" marB="91425" marR="91425" marL="91425"/>
                </a:tc>
                <a:tc>
                  <a:txBody>
                    <a:bodyPr/>
                    <a:lstStyle/>
                    <a:p>
                      <a:pPr indent="0" lvl="0" marL="0" rtl="0" algn="ctr">
                        <a:spcBef>
                          <a:spcPts val="0"/>
                        </a:spcBef>
                        <a:spcAft>
                          <a:spcPts val="0"/>
                        </a:spcAft>
                        <a:buNone/>
                      </a:pPr>
                      <a:r>
                        <a:rPr lang="en" sz="1100"/>
                        <a:t>Database</a:t>
                      </a:r>
                      <a:endParaRPr sz="1100"/>
                    </a:p>
                  </a:txBody>
                  <a:tcPr marT="91425" marB="91425" marR="91425" marL="91425"/>
                </a:tc>
              </a:tr>
              <a:tr h="352175">
                <a:tc>
                  <a:txBody>
                    <a:bodyPr/>
                    <a:lstStyle/>
                    <a:p>
                      <a:pPr indent="0" lvl="0" marL="0" rtl="0" algn="ctr">
                        <a:spcBef>
                          <a:spcPts val="0"/>
                        </a:spcBef>
                        <a:spcAft>
                          <a:spcPts val="0"/>
                        </a:spcAft>
                        <a:buNone/>
                      </a:pPr>
                      <a:r>
                        <a:rPr lang="en" sz="1100"/>
                        <a:t>7</a:t>
                      </a:r>
                      <a:endParaRPr sz="1100"/>
                    </a:p>
                  </a:txBody>
                  <a:tcPr marT="91425" marB="91425" marR="91425" marL="91425"/>
                </a:tc>
                <a:tc>
                  <a:txBody>
                    <a:bodyPr/>
                    <a:lstStyle/>
                    <a:p>
                      <a:pPr indent="0" lvl="0" marL="0" rtl="0" algn="ctr">
                        <a:spcBef>
                          <a:spcPts val="0"/>
                        </a:spcBef>
                        <a:spcAft>
                          <a:spcPts val="0"/>
                        </a:spcAft>
                        <a:buNone/>
                      </a:pPr>
                      <a:r>
                        <a:rPr lang="en" sz="1100"/>
                        <a:t>Testing</a:t>
                      </a:r>
                      <a:endParaRPr sz="1100"/>
                    </a:p>
                  </a:txBody>
                  <a:tcPr marT="91425" marB="91425" marR="91425" marL="91425"/>
                </a:tc>
              </a:tr>
              <a:tr h="352175">
                <a:tc>
                  <a:txBody>
                    <a:bodyPr/>
                    <a:lstStyle/>
                    <a:p>
                      <a:pPr indent="0" lvl="0" marL="0" rtl="0" algn="ctr">
                        <a:spcBef>
                          <a:spcPts val="0"/>
                        </a:spcBef>
                        <a:spcAft>
                          <a:spcPts val="0"/>
                        </a:spcAft>
                        <a:buNone/>
                      </a:pPr>
                      <a:r>
                        <a:rPr lang="en" sz="1100"/>
                        <a:t>8</a:t>
                      </a:r>
                      <a:endParaRPr sz="1100"/>
                    </a:p>
                  </a:txBody>
                  <a:tcPr marT="91425" marB="91425" marR="91425" marL="91425"/>
                </a:tc>
                <a:tc>
                  <a:txBody>
                    <a:bodyPr/>
                    <a:lstStyle/>
                    <a:p>
                      <a:pPr indent="0" lvl="0" marL="0" rtl="0" algn="ctr">
                        <a:spcBef>
                          <a:spcPts val="0"/>
                        </a:spcBef>
                        <a:spcAft>
                          <a:spcPts val="0"/>
                        </a:spcAft>
                        <a:buNone/>
                      </a:pPr>
                      <a:r>
                        <a:rPr lang="en" sz="1100"/>
                        <a:t>Challenges</a:t>
                      </a:r>
                      <a:endParaRPr sz="1100"/>
                    </a:p>
                  </a:txBody>
                  <a:tcPr marT="91425" marB="91425" marR="91425" marL="91425"/>
                </a:tc>
              </a:tr>
              <a:tr h="352175">
                <a:tc>
                  <a:txBody>
                    <a:bodyPr/>
                    <a:lstStyle/>
                    <a:p>
                      <a:pPr indent="0" lvl="0" marL="0" rtl="0" algn="ctr">
                        <a:spcBef>
                          <a:spcPts val="0"/>
                        </a:spcBef>
                        <a:spcAft>
                          <a:spcPts val="0"/>
                        </a:spcAft>
                        <a:buNone/>
                      </a:pPr>
                      <a:r>
                        <a:rPr lang="en" sz="1100"/>
                        <a:t>9</a:t>
                      </a:r>
                      <a:endParaRPr sz="1100"/>
                    </a:p>
                  </a:txBody>
                  <a:tcPr marT="91425" marB="91425" marR="91425" marL="91425"/>
                </a:tc>
                <a:tc>
                  <a:txBody>
                    <a:bodyPr/>
                    <a:lstStyle/>
                    <a:p>
                      <a:pPr indent="0" lvl="0" marL="0" rtl="0" algn="ctr">
                        <a:spcBef>
                          <a:spcPts val="0"/>
                        </a:spcBef>
                        <a:spcAft>
                          <a:spcPts val="0"/>
                        </a:spcAft>
                        <a:buNone/>
                      </a:pPr>
                      <a:r>
                        <a:rPr lang="en" sz="1100"/>
                        <a:t>Future Scope</a:t>
                      </a:r>
                      <a:endParaRPr sz="1100"/>
                    </a:p>
                  </a:txBody>
                  <a:tcPr marT="91425" marB="91425" marR="91425" marL="91425"/>
                </a:tc>
              </a:tr>
              <a:tr h="352175">
                <a:tc>
                  <a:txBody>
                    <a:bodyPr/>
                    <a:lstStyle/>
                    <a:p>
                      <a:pPr indent="0" lvl="0" marL="0" rtl="0" algn="ctr">
                        <a:spcBef>
                          <a:spcPts val="0"/>
                        </a:spcBef>
                        <a:spcAft>
                          <a:spcPts val="0"/>
                        </a:spcAft>
                        <a:buNone/>
                      </a:pPr>
                      <a:r>
                        <a:rPr lang="en" sz="1100"/>
                        <a:t>10</a:t>
                      </a:r>
                      <a:endParaRPr sz="1100"/>
                    </a:p>
                  </a:txBody>
                  <a:tcPr marT="91425" marB="91425" marR="91425" marL="91425"/>
                </a:tc>
                <a:tc>
                  <a:txBody>
                    <a:bodyPr/>
                    <a:lstStyle/>
                    <a:p>
                      <a:pPr indent="0" lvl="0" marL="0" rtl="0" algn="ctr">
                        <a:spcBef>
                          <a:spcPts val="0"/>
                        </a:spcBef>
                        <a:spcAft>
                          <a:spcPts val="0"/>
                        </a:spcAft>
                        <a:buNone/>
                      </a:pPr>
                      <a:r>
                        <a:rPr lang="en" sz="1100"/>
                        <a:t>Individual Contribution</a:t>
                      </a:r>
                      <a:endParaRPr sz="11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2"/>
                </a:solidFill>
              </a:rPr>
              <a:t>Loan Management System (LMS) provides a facility for Employees to purchase items from an internal Mart and </a:t>
            </a:r>
            <a:r>
              <a:rPr lang="en">
                <a:solidFill>
                  <a:schemeClr val="dk2"/>
                </a:solidFill>
              </a:rPr>
              <a:t>facilitates</a:t>
            </a:r>
            <a:r>
              <a:rPr lang="en">
                <a:solidFill>
                  <a:schemeClr val="dk2"/>
                </a:solidFill>
              </a:rPr>
              <a:t> a flexible loan option to purchase and then repay the loan within specific duration.</a:t>
            </a:r>
            <a:endParaRPr>
              <a:solidFill>
                <a:schemeClr val="dk2"/>
              </a:solidFill>
            </a:endParaRPr>
          </a:p>
          <a:p>
            <a:pPr indent="0" lvl="0" marL="0" rtl="0" algn="just">
              <a:spcBef>
                <a:spcPts val="1200"/>
              </a:spcBef>
              <a:spcAft>
                <a:spcPts val="0"/>
              </a:spcAft>
              <a:buNone/>
            </a:pPr>
            <a:r>
              <a:t/>
            </a:r>
            <a:endParaRPr>
              <a:solidFill>
                <a:schemeClr val="dk2"/>
              </a:solidFill>
            </a:endParaRPr>
          </a:p>
          <a:p>
            <a:pPr indent="0" lvl="0" marL="0" rtl="0" algn="just">
              <a:spcBef>
                <a:spcPts val="1200"/>
              </a:spcBef>
              <a:spcAft>
                <a:spcPts val="1200"/>
              </a:spcAft>
              <a:buNone/>
            </a:pPr>
            <a:r>
              <a:rPr lang="en">
                <a:solidFill>
                  <a:schemeClr val="dk2"/>
                </a:solidFill>
              </a:rPr>
              <a:t>Any employee can apply for loan and the admin acts as the approver for the loan requests. </a:t>
            </a:r>
            <a:endParaRPr>
              <a:solidFill>
                <a:schemeClr val="dk2"/>
              </a:solidFill>
            </a:endParaRPr>
          </a:p>
        </p:txBody>
      </p:sp>
      <p:pic>
        <p:nvPicPr>
          <p:cNvPr id="73" name="Google Shape;73;p15"/>
          <p:cNvPicPr preferRelativeResize="0"/>
          <p:nvPr/>
        </p:nvPicPr>
        <p:blipFill>
          <a:blip r:embed="rId3">
            <a:alphaModFix/>
          </a:blip>
          <a:stretch>
            <a:fillRect/>
          </a:stretch>
        </p:blipFill>
        <p:spPr>
          <a:xfrm>
            <a:off x="5922350" y="3234650"/>
            <a:ext cx="2838450" cy="171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63750" y="4346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Functionalities</a:t>
            </a:r>
            <a:endParaRPr/>
          </a:p>
        </p:txBody>
      </p:sp>
      <p:sp>
        <p:nvSpPr>
          <p:cNvPr id="79" name="Google Shape;79;p16"/>
          <p:cNvSpPr txBox="1"/>
          <p:nvPr>
            <p:ph idx="1" type="body"/>
          </p:nvPr>
        </p:nvSpPr>
        <p:spPr>
          <a:xfrm>
            <a:off x="447725" y="1152475"/>
            <a:ext cx="81315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2"/>
                </a:solidFill>
              </a:rPr>
              <a:t>Following are the major functionalities of this Project:- </a:t>
            </a:r>
            <a:endParaRPr>
              <a:solidFill>
                <a:schemeClr val="dk2"/>
              </a:solidFill>
            </a:endParaRPr>
          </a:p>
          <a:p>
            <a:pPr indent="-342900" lvl="0" marL="457200" rtl="0" algn="just">
              <a:spcBef>
                <a:spcPts val="1200"/>
              </a:spcBef>
              <a:spcAft>
                <a:spcPts val="0"/>
              </a:spcAft>
              <a:buClr>
                <a:schemeClr val="dk2"/>
              </a:buClr>
              <a:buSzPts val="1800"/>
              <a:buChar char="●"/>
            </a:pPr>
            <a:r>
              <a:rPr lang="en">
                <a:solidFill>
                  <a:schemeClr val="dk2"/>
                </a:solidFill>
              </a:rPr>
              <a:t>Employee can register themselves on the application and login using credentials.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Employee can apply for loan and view existing loans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Admin can view all loans and can approve or reject them.</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Admin can manage loan cards ie, can define loan item and their valuations.</a:t>
            </a:r>
            <a:endParaRPr>
              <a:solidFill>
                <a:schemeClr val="dk2"/>
              </a:solidFill>
            </a:endParaRPr>
          </a:p>
          <a:p>
            <a:pPr indent="-342900" lvl="0" marL="457200" rtl="0" algn="just">
              <a:spcBef>
                <a:spcPts val="0"/>
              </a:spcBef>
              <a:spcAft>
                <a:spcPts val="0"/>
              </a:spcAft>
              <a:buClr>
                <a:schemeClr val="dk2"/>
              </a:buClr>
              <a:buSzPts val="1800"/>
              <a:buChar char="●"/>
            </a:pPr>
            <a:r>
              <a:rPr lang="en">
                <a:solidFill>
                  <a:schemeClr val="dk2"/>
                </a:solidFill>
              </a:rPr>
              <a:t>Admin can maintain Item Master Database, Loan Master Database and Customer Master Database</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Architecture</a:t>
            </a:r>
            <a:endParaRPr/>
          </a:p>
        </p:txBody>
      </p:sp>
      <p:pic>
        <p:nvPicPr>
          <p:cNvPr id="85" name="Google Shape;85;p17"/>
          <p:cNvPicPr preferRelativeResize="0"/>
          <p:nvPr/>
        </p:nvPicPr>
        <p:blipFill>
          <a:blip r:embed="rId3">
            <a:alphaModFix/>
          </a:blip>
          <a:stretch>
            <a:fillRect/>
          </a:stretch>
        </p:blipFill>
        <p:spPr>
          <a:xfrm>
            <a:off x="152400" y="1220825"/>
            <a:ext cx="8839200" cy="34631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53350" y="2680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CodeBase</a:t>
            </a:r>
            <a:endParaRPr/>
          </a:p>
        </p:txBody>
      </p:sp>
      <p:pic>
        <p:nvPicPr>
          <p:cNvPr id="91" name="Google Shape;91;p18"/>
          <p:cNvPicPr preferRelativeResize="0"/>
          <p:nvPr/>
        </p:nvPicPr>
        <p:blipFill>
          <a:blip r:embed="rId3">
            <a:alphaModFix/>
          </a:blip>
          <a:stretch>
            <a:fillRect/>
          </a:stretch>
        </p:blipFill>
        <p:spPr>
          <a:xfrm>
            <a:off x="1103000" y="1068425"/>
            <a:ext cx="2478700" cy="3679426"/>
          </a:xfrm>
          <a:prstGeom prst="rect">
            <a:avLst/>
          </a:prstGeom>
          <a:noFill/>
          <a:ln>
            <a:noFill/>
          </a:ln>
        </p:spPr>
      </p:pic>
      <p:pic>
        <p:nvPicPr>
          <p:cNvPr id="92" name="Google Shape;92;p18"/>
          <p:cNvPicPr preferRelativeResize="0"/>
          <p:nvPr/>
        </p:nvPicPr>
        <p:blipFill>
          <a:blip r:embed="rId4">
            <a:alphaModFix/>
          </a:blip>
          <a:stretch>
            <a:fillRect/>
          </a:stretch>
        </p:blipFill>
        <p:spPr>
          <a:xfrm>
            <a:off x="4716600" y="1068425"/>
            <a:ext cx="2582175" cy="3679425"/>
          </a:xfrm>
          <a:prstGeom prst="rect">
            <a:avLst/>
          </a:prstGeom>
          <a:noFill/>
          <a:ln>
            <a:noFill/>
          </a:ln>
        </p:spPr>
      </p:pic>
      <p:pic>
        <p:nvPicPr>
          <p:cNvPr id="93" name="Google Shape;93;p18"/>
          <p:cNvPicPr preferRelativeResize="0"/>
          <p:nvPr/>
        </p:nvPicPr>
        <p:blipFill>
          <a:blip r:embed="rId5">
            <a:alphaModFix/>
          </a:blip>
          <a:stretch>
            <a:fillRect/>
          </a:stretch>
        </p:blipFill>
        <p:spPr>
          <a:xfrm>
            <a:off x="7413671" y="150621"/>
            <a:ext cx="1460275" cy="120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Interface</a:t>
            </a:r>
            <a:endParaRPr/>
          </a:p>
        </p:txBody>
      </p:sp>
      <p:pic>
        <p:nvPicPr>
          <p:cNvPr id="99" name="Google Shape;99;p19"/>
          <p:cNvPicPr preferRelativeResize="0"/>
          <p:nvPr/>
        </p:nvPicPr>
        <p:blipFill>
          <a:blip r:embed="rId3">
            <a:alphaModFix/>
          </a:blip>
          <a:stretch>
            <a:fillRect/>
          </a:stretch>
        </p:blipFill>
        <p:spPr>
          <a:xfrm>
            <a:off x="2860063" y="1185325"/>
            <a:ext cx="3819525" cy="354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nvPicPr>
        <p:blipFill rotWithShape="1">
          <a:blip r:embed="rId3">
            <a:alphaModFix/>
          </a:blip>
          <a:srcRect b="2400" l="0" r="1642" t="0"/>
          <a:stretch/>
        </p:blipFill>
        <p:spPr>
          <a:xfrm>
            <a:off x="4186750" y="1477750"/>
            <a:ext cx="4777925" cy="3030650"/>
          </a:xfrm>
          <a:prstGeom prst="rect">
            <a:avLst/>
          </a:prstGeom>
          <a:noFill/>
          <a:ln>
            <a:noFill/>
          </a:ln>
        </p:spPr>
      </p:pic>
      <p:pic>
        <p:nvPicPr>
          <p:cNvPr id="105" name="Google Shape;105;p20"/>
          <p:cNvPicPr preferRelativeResize="0"/>
          <p:nvPr/>
        </p:nvPicPr>
        <p:blipFill>
          <a:blip r:embed="rId4">
            <a:alphaModFix/>
          </a:blip>
          <a:stretch>
            <a:fillRect/>
          </a:stretch>
        </p:blipFill>
        <p:spPr>
          <a:xfrm>
            <a:off x="426250" y="599400"/>
            <a:ext cx="3467800" cy="410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1"/>
          <p:cNvPicPr preferRelativeResize="0"/>
          <p:nvPr/>
        </p:nvPicPr>
        <p:blipFill>
          <a:blip r:embed="rId3">
            <a:alphaModFix/>
          </a:blip>
          <a:stretch>
            <a:fillRect/>
          </a:stretch>
        </p:blipFill>
        <p:spPr>
          <a:xfrm>
            <a:off x="167000" y="1062575"/>
            <a:ext cx="8839199" cy="32330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